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3FD743-B355-B4F6-9A75-F90472717164}" v="2" dt="2020-10-26T20:19:20.8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10" autoAdjust="0"/>
    <p:restoredTop sz="68848" autoAdjust="0"/>
  </p:normalViewPr>
  <p:slideViewPr>
    <p:cSldViewPr snapToGrid="0">
      <p:cViewPr varScale="1">
        <p:scale>
          <a:sx n="87" d="100"/>
          <a:sy n="87" d="100"/>
        </p:scale>
        <p:origin x="122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7F9CE2-380B-42F1-9BEB-006C1BCE0C81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15708-B37C-45FF-B1E9-66B0C83612F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476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698500"/>
            <a:ext cx="6205538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CC878-D456-48EA-82C4-08A6918A537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910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698500"/>
            <a:ext cx="6205538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CC878-D456-48EA-82C4-08A6918A537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25134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698500"/>
            <a:ext cx="6205538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Utilization over time period vs estimated use at the time of P&amp;T approval (# of patients, # of doses)</a:t>
            </a:r>
          </a:p>
          <a:p>
            <a:r>
              <a:rPr lang="en-US" dirty="0"/>
              <a:t>Major findings [e.g., adherence to guidelines, restrictions, appropriate dosing]</a:t>
            </a:r>
          </a:p>
          <a:p>
            <a:pPr lvl="1"/>
            <a:r>
              <a:rPr lang="en-US" dirty="0"/>
              <a:t>Present results as n and % of patients that met criteria</a:t>
            </a:r>
          </a:p>
          <a:p>
            <a:r>
              <a:rPr lang="en-US" dirty="0"/>
              <a:t>Additional findings [adverse events, inadequate documentation]</a:t>
            </a:r>
          </a:p>
          <a:p>
            <a:r>
              <a:rPr lang="en-US" dirty="0"/>
              <a:t>Results of discussion with clinical service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CC878-D456-48EA-82C4-08A6918A537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7062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698500"/>
            <a:ext cx="6205538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Inpatient and/or Outpatient costs compared to what is currently used</a:t>
            </a:r>
          </a:p>
          <a:p>
            <a:r>
              <a:rPr lang="en-US" dirty="0"/>
              <a:t>Are there cost savings somewhere else?</a:t>
            </a:r>
          </a:p>
          <a:p>
            <a:r>
              <a:rPr lang="en-US" dirty="0"/>
              <a:t>For the very expensive drugs, indicate whether patient assistance programs are available</a:t>
            </a:r>
          </a:p>
          <a:p>
            <a:r>
              <a:rPr lang="en-US" dirty="0"/>
              <a:t>Include institution GPO and 340B costs where applicable</a:t>
            </a:r>
          </a:p>
          <a:p>
            <a:r>
              <a:rPr lang="en-US" dirty="0"/>
              <a:t>Include existing institution utilization where applicable</a:t>
            </a:r>
          </a:p>
          <a:p>
            <a:r>
              <a:rPr lang="en-US" dirty="0"/>
              <a:t>Include any assumptions made depending on the condition being treated, anticipated LOS and any other issues (unilateral treatment vs. bilateral, typical dosing for average weight patient, etc.) </a:t>
            </a:r>
          </a:p>
          <a:p>
            <a:r>
              <a:rPr lang="en-US" dirty="0"/>
              <a:t>Availability (only if specialty pharmacy or some other hurdle to ordering)</a:t>
            </a:r>
          </a:p>
          <a:p>
            <a:r>
              <a:rPr lang="en-US" dirty="0"/>
              <a:t>Storage keep it short, unless something special that pharmacy can’t provide or is unusual (like protect from light, separate freezer or refrigeration etc.)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899587">
              <a:defRPr/>
            </a:pPr>
            <a:fld id="{B9CCC878-D456-48EA-82C4-08A6918A5377}" type="slidenum">
              <a:rPr lang="en-US">
                <a:solidFill>
                  <a:prstClr val="black"/>
                </a:solidFill>
                <a:latin typeface="Calibri"/>
              </a:rPr>
              <a:pPr defTabSz="899587">
                <a:defRPr/>
              </a:pPr>
              <a:t>5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867162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74650" y="698500"/>
            <a:ext cx="6205538" cy="34909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Recommended status on formulary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dirty="0"/>
              <a:t>Maintain on formulary, restriction changes, </a:t>
            </a:r>
            <a:r>
              <a:rPr lang="en-US" dirty="0" err="1"/>
              <a:t>etc</a:t>
            </a:r>
            <a:endParaRPr 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Recommended changes to prescribing/dispensing workflow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Plans for re-assessment or follow-up MUE, if appropriate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CC878-D456-48EA-82C4-08A6918A537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39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69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78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7515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– NavyBlu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0C85033-62F3-644F-B87F-93580F90CE6B}"/>
              </a:ext>
            </a:extLst>
          </p:cNvPr>
          <p:cNvSpPr/>
          <p:nvPr userDrawn="1"/>
        </p:nvSpPr>
        <p:spPr bwMode="auto">
          <a:xfrm>
            <a:off x="11023600" y="2"/>
            <a:ext cx="1168400" cy="334433"/>
          </a:xfrm>
          <a:prstGeom prst="rect">
            <a:avLst/>
          </a:prstGeom>
          <a:solidFill>
            <a:schemeClr val="bg1"/>
          </a:solidFill>
          <a:ln w="19050" algn="ctr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>
              <a:lnSpc>
                <a:spcPct val="90000"/>
              </a:lnSpc>
            </a:pPr>
            <a:endParaRPr lang="en-US" sz="1600" b="1" dirty="0" err="1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9022C9D-8F97-2E44-BE44-53B2BF3E0B1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2515"/>
          <a:stretch/>
        </p:blipFill>
        <p:spPr>
          <a:xfrm>
            <a:off x="186864" y="167216"/>
            <a:ext cx="11876185" cy="6527800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 bwMode="auto">
          <a:xfrm>
            <a:off x="1143000" y="167216"/>
            <a:ext cx="7644227" cy="5739619"/>
          </a:xfrm>
          <a:prstGeom prst="rect">
            <a:avLst/>
          </a:prstGeom>
          <a:solidFill>
            <a:srgbClr val="052049"/>
          </a:solidFill>
          <a:ln w="19050" algn="ctr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>
              <a:lnSpc>
                <a:spcPct val="90000"/>
              </a:lnSpc>
            </a:pPr>
            <a:endParaRPr lang="en-US" sz="1600" b="1" dirty="0" err="1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Title 15"/>
          <p:cNvSpPr>
            <a:spLocks noGrp="1"/>
          </p:cNvSpPr>
          <p:nvPr>
            <p:ph type="title" hasCustomPrompt="1"/>
          </p:nvPr>
        </p:nvSpPr>
        <p:spPr>
          <a:xfrm>
            <a:off x="1524000" y="1341115"/>
            <a:ext cx="6635263" cy="1749284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36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528823" y="3253764"/>
            <a:ext cx="6630440" cy="677627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600" i="0">
                <a:solidFill>
                  <a:schemeClr val="bg1"/>
                </a:solidFill>
                <a:latin typeface="+mj-lt"/>
              </a:defRPr>
            </a:lvl1pPr>
            <a:lvl2pPr marL="230187" indent="0">
              <a:lnSpc>
                <a:spcPct val="100000"/>
              </a:lnSpc>
              <a:buNone/>
              <a:defRPr i="1">
                <a:latin typeface="+mn-lt"/>
              </a:defRPr>
            </a:lvl2pPr>
            <a:lvl3pPr marL="515937" indent="0">
              <a:lnSpc>
                <a:spcPct val="100000"/>
              </a:lnSpc>
              <a:buNone/>
              <a:defRPr i="1">
                <a:latin typeface="+mn-lt"/>
              </a:defRPr>
            </a:lvl3pPr>
            <a:lvl4pPr marL="800100" indent="0">
              <a:lnSpc>
                <a:spcPct val="100000"/>
              </a:lnSpc>
              <a:buNone/>
              <a:defRPr i="1">
                <a:latin typeface="+mn-lt"/>
              </a:defRPr>
            </a:lvl4pPr>
            <a:lvl5pPr marL="1085850" indent="0">
              <a:lnSpc>
                <a:spcPct val="100000"/>
              </a:lnSpc>
              <a:buNone/>
              <a:defRPr i="1">
                <a:latin typeface="+mn-lt"/>
              </a:defRPr>
            </a:lvl5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12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4185072"/>
            <a:ext cx="5588615" cy="568959"/>
          </a:xfrm>
          <a:prstGeom prst="rect">
            <a:avLst/>
          </a:prstGeom>
        </p:spPr>
        <p:txBody>
          <a:bodyPr vert="horz" wrap="square" lIns="91440" tIns="0" rIns="91440" bIns="0" rtlCol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600" i="0" baseline="0" dirty="0" smtClean="0">
                <a:solidFill>
                  <a:schemeClr val="bg1"/>
                </a:solidFill>
                <a:latin typeface="+mn-lt"/>
                <a:cs typeface="Arial" pitchFamily="34" charset="0"/>
              </a:defRPr>
            </a:lvl1pPr>
            <a:lvl2pPr>
              <a:defRPr lang="en-US" sz="1800" dirty="0" smtClean="0">
                <a:latin typeface="+mn-lt"/>
              </a:defRPr>
            </a:lvl2pPr>
            <a:lvl3pPr>
              <a:defRPr lang="en-US" sz="1800" dirty="0" smtClean="0">
                <a:latin typeface="+mn-lt"/>
              </a:defRPr>
            </a:lvl3pPr>
            <a:lvl4pPr>
              <a:defRPr lang="en-US" sz="1800" dirty="0" smtClean="0">
                <a:latin typeface="+mn-lt"/>
              </a:defRPr>
            </a:lvl4pPr>
            <a:lvl5pPr>
              <a:defRPr lang="en-US" sz="1800" dirty="0">
                <a:latin typeface="+mn-lt"/>
              </a:defRPr>
            </a:lvl5pPr>
          </a:lstStyle>
          <a:p>
            <a:pPr marL="0" lvl="0"/>
            <a:r>
              <a:rPr lang="en-US" dirty="0"/>
              <a:t>Presenter’s Name</a:t>
            </a:r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6" hasCustomPrompt="1"/>
          </p:nvPr>
        </p:nvSpPr>
        <p:spPr>
          <a:xfrm>
            <a:off x="1541558" y="4992793"/>
            <a:ext cx="5588615" cy="568959"/>
          </a:xfrm>
          <a:prstGeom prst="rect">
            <a:avLst/>
          </a:prstGeom>
        </p:spPr>
        <p:txBody>
          <a:bodyPr vert="horz" wrap="square" lIns="91440" tIns="0" rIns="91440" bIns="0" rtlCol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lang="en-US" sz="1400" i="0" baseline="0" dirty="0" smtClean="0">
                <a:solidFill>
                  <a:schemeClr val="bg1"/>
                </a:solidFill>
                <a:cs typeface="Arial" pitchFamily="34" charset="0"/>
              </a:defRPr>
            </a:lvl1pPr>
            <a:lvl2pPr>
              <a:defRPr lang="en-US" sz="1800" dirty="0" smtClean="0">
                <a:latin typeface="+mn-lt"/>
              </a:defRPr>
            </a:lvl2pPr>
            <a:lvl3pPr>
              <a:defRPr lang="en-US" sz="1800" dirty="0" smtClean="0">
                <a:latin typeface="+mn-lt"/>
              </a:defRPr>
            </a:lvl3pPr>
            <a:lvl4pPr>
              <a:defRPr lang="en-US" sz="1800" dirty="0" smtClean="0">
                <a:latin typeface="+mn-lt"/>
              </a:defRPr>
            </a:lvl4pPr>
            <a:lvl5pPr>
              <a:defRPr lang="en-US" sz="1800" dirty="0">
                <a:latin typeface="+mn-lt"/>
              </a:defRPr>
            </a:lvl5pPr>
          </a:lstStyle>
          <a:p>
            <a:pPr marL="0" lvl="0"/>
            <a:r>
              <a:rPr lang="en-US" dirty="0"/>
              <a:t>Presenter’s Name</a:t>
            </a:r>
          </a:p>
        </p:txBody>
      </p:sp>
    </p:spTree>
    <p:extLst>
      <p:ext uri="{BB962C8B-B14F-4D97-AF65-F5344CB8AC3E}">
        <p14:creationId xmlns:p14="http://schemas.microsoft.com/office/powerpoint/2010/main" val="1006365257"/>
      </p:ext>
    </p:extLst>
  </p:cSld>
  <p:clrMapOvr>
    <a:masterClrMapping/>
  </p:clrMapOvr>
  <p:transition>
    <p:fade/>
  </p:transition>
  <p:hf hdr="0"/>
  <p:extLst>
    <p:ext uri="{DCECCB84-F9BA-43D5-87BE-67443E8EF086}">
      <p15:sldGuideLst xmlns:p15="http://schemas.microsoft.com/office/powerpoint/2012/main">
        <p15:guide id="1" orient="horz" pos="156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ullet Slide-Whit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1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BCC8D0D-EAEC-449D-9161-023DFF90F2E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5"/>
          <p:cNvSpPr>
            <a:spLocks noGrp="1"/>
          </p:cNvSpPr>
          <p:nvPr>
            <p:ph type="title" hasCustomPrompt="1"/>
          </p:nvPr>
        </p:nvSpPr>
        <p:spPr>
          <a:xfrm>
            <a:off x="914400" y="280460"/>
            <a:ext cx="10898107" cy="611449"/>
          </a:xfrm>
        </p:spPr>
        <p:txBody>
          <a:bodyPr anchor="b">
            <a:noAutofit/>
          </a:bodyPr>
          <a:lstStyle>
            <a:lvl1pPr>
              <a:defRPr sz="4800">
                <a:latin typeface="+mj-lt"/>
              </a:defRPr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1065025"/>
            <a:ext cx="10048875" cy="446529"/>
          </a:xfrm>
          <a:prstGeom prst="rect">
            <a:avLst/>
          </a:prstGeom>
        </p:spPr>
        <p:txBody>
          <a:bodyPr>
            <a:noAutofit/>
          </a:bodyPr>
          <a:lstStyle>
            <a:lvl1pPr marL="0" indent="0">
              <a:lnSpc>
                <a:spcPct val="100000"/>
              </a:lnSpc>
              <a:buNone/>
              <a:defRPr sz="2400" i="0">
                <a:latin typeface="+mn-lt"/>
              </a:defRPr>
            </a:lvl1pPr>
            <a:lvl2pPr marL="306908" indent="0">
              <a:lnSpc>
                <a:spcPct val="100000"/>
              </a:lnSpc>
              <a:buNone/>
              <a:defRPr i="1">
                <a:latin typeface="+mn-lt"/>
              </a:defRPr>
            </a:lvl2pPr>
            <a:lvl3pPr marL="687899" indent="0">
              <a:lnSpc>
                <a:spcPct val="100000"/>
              </a:lnSpc>
              <a:buNone/>
              <a:defRPr i="1">
                <a:latin typeface="+mn-lt"/>
              </a:defRPr>
            </a:lvl3pPr>
            <a:lvl4pPr marL="1066773" indent="0">
              <a:lnSpc>
                <a:spcPct val="100000"/>
              </a:lnSpc>
              <a:buNone/>
              <a:defRPr i="1">
                <a:latin typeface="+mn-lt"/>
              </a:defRPr>
            </a:lvl4pPr>
            <a:lvl5pPr marL="1447764" indent="0">
              <a:lnSpc>
                <a:spcPct val="100000"/>
              </a:lnSpc>
              <a:buNone/>
              <a:defRPr i="1">
                <a:latin typeface="+mn-lt"/>
              </a:defRPr>
            </a:lvl5pPr>
          </a:lstStyle>
          <a:p>
            <a:pPr lvl="0"/>
            <a:r>
              <a:rPr lang="en-US" dirty="0"/>
              <a:t>Optional Subhead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idx="1"/>
          </p:nvPr>
        </p:nvSpPr>
        <p:spPr>
          <a:xfrm>
            <a:off x="914400" y="1857786"/>
            <a:ext cx="10164420" cy="390939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4906118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88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17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107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90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337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19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397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504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EF6F62-5FEA-4899-8348-B57D934A313E}" type="datetimeFigureOut">
              <a:rPr lang="en-US" smtClean="0"/>
              <a:t>5/5/2023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2B82D-5C1C-479F-A4A4-19982B5EBE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210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3181" y="3244334"/>
            <a:ext cx="3265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Brand Name® (generic name)</a:t>
            </a:r>
          </a:p>
        </p:txBody>
      </p:sp>
      <p:sp>
        <p:nvSpPr>
          <p:cNvPr id="10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Brand Name® (generic name)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i="1" dirty="0"/>
              <a:t>Medication Use Evaluation</a:t>
            </a:r>
          </a:p>
          <a:p>
            <a:r>
              <a:rPr lang="en-US" i="1" dirty="0"/>
              <a:t>Pharmacy &amp; Therapeutics Committee</a:t>
            </a:r>
          </a:p>
          <a:p>
            <a:endParaRPr lang="en-US" dirty="0"/>
          </a:p>
        </p:txBody>
      </p:sp>
      <p:sp>
        <p:nvSpPr>
          <p:cNvPr id="13" name="Text Placeholder 12"/>
          <p:cNvSpPr txBox="1">
            <a:spLocks noGrp="1"/>
          </p:cNvSpPr>
          <p:nvPr>
            <p:ph type="body" sz="quarter" idx="10"/>
          </p:nvPr>
        </p:nvSpPr>
        <p:spPr bwMode="auto">
          <a:xfrm>
            <a:off x="1647825" y="4274781"/>
            <a:ext cx="4191461" cy="246221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vert="horz" wrap="square" lIns="0" tIns="0" rIns="0" bIns="0" rtlCol="0" anchor="b" anchorCtr="0">
            <a:spAutoFit/>
          </a:bodyPr>
          <a:lstStyle/>
          <a:p>
            <a:pPr>
              <a:spcAft>
                <a:spcPts val="1000"/>
              </a:spcAft>
              <a:buClr>
                <a:srgbClr val="0093D0"/>
              </a:buClr>
            </a:pPr>
            <a:r>
              <a:rPr lang="en-US" dirty="0">
                <a:cs typeface="+mn-cs"/>
              </a:rPr>
              <a:t>Presenter’s Name</a:t>
            </a:r>
          </a:p>
        </p:txBody>
      </p:sp>
      <p:sp>
        <p:nvSpPr>
          <p:cNvPr id="14" name="Text Placeholder 12"/>
          <p:cNvSpPr txBox="1">
            <a:spLocks/>
          </p:cNvSpPr>
          <p:nvPr/>
        </p:nvSpPr>
        <p:spPr bwMode="auto">
          <a:xfrm>
            <a:off x="1676400" y="4953000"/>
            <a:ext cx="4192587" cy="215444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vert="horz" wrap="square" lIns="0" tIns="0" rIns="0" bIns="0" rtlCol="0" anchor="b" anchorCtr="0">
            <a:spAutoFit/>
          </a:bodyPr>
          <a:lstStyle>
            <a:lvl1pPr marL="0" indent="0" algn="l" defTabSz="6400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" charset="2"/>
              <a:buNone/>
              <a:tabLst/>
              <a:defRPr lang="en-US" sz="1600" b="0" i="0" kern="1200" baseline="0" dirty="0" smtClean="0">
                <a:solidFill>
                  <a:schemeClr val="bg1"/>
                </a:solidFill>
                <a:latin typeface="+mn-lt"/>
                <a:ea typeface="+mn-ea"/>
                <a:cs typeface="Arial" pitchFamily="34" charset="0"/>
              </a:defRPr>
            </a:lvl1pPr>
            <a:lvl2pPr marL="579438" indent="-284163" algn="l" defTabSz="6400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5">
                  <a:lumMod val="50000"/>
                </a:schemeClr>
              </a:buClr>
              <a:buSzPct val="100000"/>
              <a:buFont typeface=".AppleSystemUIFont" charset="0"/>
              <a:buChar char="-"/>
              <a:tabLst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06450" indent="-227013" algn="l" defTabSz="6400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Pct val="80000"/>
              <a:buFont typeface="Wingdings" charset="2"/>
              <a:buChar char="§"/>
              <a:tabLst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-222250" algn="l" defTabSz="6400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5">
                  <a:lumMod val="50000"/>
                </a:schemeClr>
              </a:buClr>
              <a:buSzPct val="100000"/>
              <a:buFont typeface=".AppleSystemUIFont" charset="0"/>
              <a:buChar char="-"/>
              <a:tabLst/>
              <a:defRPr lang="en-US" sz="1800" b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12863" indent="-227013" algn="l" defTabSz="64008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chemeClr val="accent1"/>
              </a:buClr>
              <a:buSzPct val="80000"/>
              <a:buFont typeface="Wingdings" charset="2"/>
              <a:buChar char="§"/>
              <a:defRPr lang="en-US" sz="1800" b="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000"/>
              </a:spcAft>
              <a:buClr>
                <a:srgbClr val="0093D0"/>
              </a:buClr>
            </a:pPr>
            <a:r>
              <a:rPr lang="en-US" sz="1400" dirty="0">
                <a:cs typeface="+mn-cs"/>
              </a:rPr>
              <a:t>Presentation date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DFACFC-0C8C-EF49-A617-A47F9CDA63FB}"/>
              </a:ext>
            </a:extLst>
          </p:cNvPr>
          <p:cNvSpPr/>
          <p:nvPr/>
        </p:nvSpPr>
        <p:spPr bwMode="auto">
          <a:xfrm>
            <a:off x="1231488" y="314633"/>
            <a:ext cx="7315201" cy="1112515"/>
          </a:xfrm>
          <a:prstGeom prst="rect">
            <a:avLst/>
          </a:prstGeom>
          <a:solidFill>
            <a:schemeClr val="tx2">
              <a:lumMod val="90000"/>
              <a:lumOff val="10000"/>
            </a:schemeClr>
          </a:solidFill>
          <a:ln w="19050" algn="ctr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>
              <a:lnSpc>
                <a:spcPct val="90000"/>
              </a:lnSpc>
            </a:pPr>
            <a:r>
              <a:rPr lang="en-US" sz="32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j-lt"/>
              </a:rPr>
              <a:t>Insert Your Organization’s Logo Here</a:t>
            </a:r>
          </a:p>
        </p:txBody>
      </p:sp>
    </p:spTree>
    <p:extLst>
      <p:ext uri="{BB962C8B-B14F-4D97-AF65-F5344CB8AC3E}">
        <p14:creationId xmlns:p14="http://schemas.microsoft.com/office/powerpoint/2010/main" val="128499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Background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FDA approval date and indication </a:t>
            </a:r>
          </a:p>
          <a:p>
            <a:r>
              <a:rPr lang="en-US" sz="2000" dirty="0"/>
              <a:t>Formulary addition date</a:t>
            </a:r>
          </a:p>
          <a:p>
            <a:pPr lvl="1"/>
            <a:r>
              <a:rPr lang="en-US" sz="2000" dirty="0"/>
              <a:t>P&amp;T decision on indication and restrictions [service, indications, patient populations, etc.] </a:t>
            </a:r>
          </a:p>
          <a:p>
            <a:pPr lvl="1"/>
            <a:r>
              <a:rPr lang="en-US" sz="2000" dirty="0"/>
              <a:t>Potential shift from other agents (if applicable)</a:t>
            </a:r>
          </a:p>
          <a:p>
            <a:r>
              <a:rPr lang="en-US" sz="2000" dirty="0"/>
              <a:t>Drug-specific information</a:t>
            </a:r>
          </a:p>
          <a:p>
            <a:pPr lvl="1"/>
            <a:r>
              <a:rPr lang="en-US" sz="2000" dirty="0"/>
              <a:t>Recommended clinical guidelines; REMS status</a:t>
            </a:r>
          </a:p>
          <a:p>
            <a:r>
              <a:rPr lang="en-US" sz="2000" dirty="0"/>
              <a:t>Purpose of MUE </a:t>
            </a:r>
          </a:p>
          <a:p>
            <a:pPr lvl="1"/>
            <a:r>
              <a:rPr lang="en-US" sz="2000" dirty="0"/>
              <a:t>Follow up to 6-, 12- or other- month post-formulary addition review, </a:t>
            </a:r>
          </a:p>
          <a:p>
            <a:pPr lvl="1"/>
            <a:r>
              <a:rPr lang="en-US" sz="2000" dirty="0"/>
              <a:t>P&amp;T concerns at time of approval (safety concerns, restriction changes, request for review, etc.)</a:t>
            </a:r>
          </a:p>
          <a:p>
            <a:pPr lvl="1"/>
            <a:r>
              <a:rPr lang="en-US" sz="2000" dirty="0"/>
              <a:t>Follow up on any outcomes recommended as part of the MUE</a:t>
            </a:r>
          </a:p>
          <a:p>
            <a:endParaRPr lang="en-US" sz="1400" dirty="0"/>
          </a:p>
          <a:p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277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Methods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Date range for MUE</a:t>
            </a:r>
          </a:p>
          <a:p>
            <a:r>
              <a:rPr lang="en-US" sz="2000" dirty="0"/>
              <a:t>Data source [Apex administration data, ordering data, </a:t>
            </a:r>
            <a:r>
              <a:rPr lang="en-US" sz="2000" dirty="0" err="1"/>
              <a:t>etc</a:t>
            </a:r>
            <a:r>
              <a:rPr lang="en-US" sz="2000" dirty="0"/>
              <a:t>]</a:t>
            </a:r>
          </a:p>
          <a:p>
            <a:r>
              <a:rPr lang="en-US" sz="2000" dirty="0"/>
              <a:t>Sampling, if appropriate [e.g., one of every 5 patients who received infusions of drug “x” were included]</a:t>
            </a:r>
          </a:p>
          <a:p>
            <a:r>
              <a:rPr lang="en-US" sz="2000" dirty="0"/>
              <a:t>Data review: chart review, progress notes, infusion notes, etc.</a:t>
            </a:r>
          </a:p>
          <a:p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206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Results (limit to 1-3 slides if possible)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Utilization over time period vs estimated use at the time of P&amp;T approval (# of patients, # of doses)</a:t>
            </a:r>
          </a:p>
          <a:p>
            <a:r>
              <a:rPr lang="en-US" sz="2000" dirty="0"/>
              <a:t>Major findings [e.g., adherence to guidelines, restrictions, appropriate dosing]</a:t>
            </a:r>
          </a:p>
          <a:p>
            <a:pPr lvl="1"/>
            <a:r>
              <a:rPr lang="en-US" sz="2000" dirty="0"/>
              <a:t>Present results as n and % of patients that met criteria</a:t>
            </a:r>
          </a:p>
          <a:p>
            <a:r>
              <a:rPr lang="en-US" sz="2000" dirty="0"/>
              <a:t>Outcome measures (mortality, therapeutic effectiveness, patient experience, or readmissions. Safety may be included if serious adverse events affect other outcomes of care)</a:t>
            </a:r>
          </a:p>
          <a:p>
            <a:r>
              <a:rPr lang="en-US" sz="2000" dirty="0"/>
              <a:t>Results of discussion with clinical service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6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Drug Purchasing Cost</a:t>
            </a:r>
          </a:p>
        </p:txBody>
      </p:sp>
      <p:sp>
        <p:nvSpPr>
          <p:cNvPr id="5" name="TextBox 4"/>
          <p:cNvSpPr txBox="1"/>
          <p:nvPr/>
        </p:nvSpPr>
        <p:spPr bwMode="auto">
          <a:xfrm>
            <a:off x="762000" y="999491"/>
            <a:ext cx="4508520" cy="1107996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>
              <a:defRPr/>
            </a:pPr>
            <a:r>
              <a:rPr lang="en-US" dirty="0">
                <a:solidFill>
                  <a:srgbClr val="052049"/>
                </a:solidFill>
                <a:latin typeface="Arial"/>
              </a:rPr>
              <a:t>Assumptions from original P&amp;T approval: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52049"/>
                </a:solidFill>
                <a:latin typeface="Arial"/>
              </a:rPr>
              <a:t>Inpatient or outpatient use?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52049"/>
                </a:solidFill>
                <a:latin typeface="Arial"/>
              </a:rPr>
              <a:t>Usual dose/duration</a:t>
            </a:r>
          </a:p>
          <a:p>
            <a:pPr marL="342900" indent="-342900">
              <a:buFont typeface="Arial" panose="020B0604020202020204" pitchFamily="34" charset="0"/>
              <a:buChar char="•"/>
              <a:defRPr/>
            </a:pPr>
            <a:r>
              <a:rPr lang="en-US" dirty="0">
                <a:solidFill>
                  <a:srgbClr val="052049"/>
                </a:solidFill>
                <a:latin typeface="Arial"/>
              </a:rPr>
              <a:t>Estimated 70 kg </a:t>
            </a:r>
            <a:r>
              <a:rPr lang="en-US" dirty="0" err="1">
                <a:solidFill>
                  <a:srgbClr val="052049"/>
                </a:solidFill>
                <a:latin typeface="Arial"/>
              </a:rPr>
              <a:t>pt</a:t>
            </a:r>
            <a:r>
              <a:rPr lang="en-US" dirty="0">
                <a:solidFill>
                  <a:srgbClr val="052049"/>
                </a:solidFill>
                <a:latin typeface="Arial"/>
              </a:rPr>
              <a:t> (for </a:t>
            </a:r>
            <a:r>
              <a:rPr lang="en-US" dirty="0" err="1">
                <a:solidFill>
                  <a:srgbClr val="052049"/>
                </a:solidFill>
                <a:latin typeface="Arial"/>
              </a:rPr>
              <a:t>wt</a:t>
            </a:r>
            <a:r>
              <a:rPr lang="en-US" dirty="0">
                <a:solidFill>
                  <a:srgbClr val="052049"/>
                </a:solidFill>
                <a:latin typeface="Arial"/>
              </a:rPr>
              <a:t> based dosing)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247193"/>
          <a:ext cx="8839201" cy="1666322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730831">
                  <a:extLst>
                    <a:ext uri="{9D8B030D-6E8A-4147-A177-3AD203B41FA5}">
                      <a16:colId xmlns:a16="http://schemas.microsoft.com/office/drawing/2014/main" val="64953854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4779369"/>
                    </a:ext>
                  </a:extLst>
                </a:gridCol>
                <a:gridCol w="1488967">
                  <a:extLst>
                    <a:ext uri="{9D8B030D-6E8A-4147-A177-3AD203B41FA5}">
                      <a16:colId xmlns:a16="http://schemas.microsoft.com/office/drawing/2014/main" val="4177753202"/>
                    </a:ext>
                  </a:extLst>
                </a:gridCol>
                <a:gridCol w="1622857">
                  <a:extLst>
                    <a:ext uri="{9D8B030D-6E8A-4147-A177-3AD203B41FA5}">
                      <a16:colId xmlns:a16="http://schemas.microsoft.com/office/drawing/2014/main" val="2840613462"/>
                    </a:ext>
                  </a:extLst>
                </a:gridCol>
                <a:gridCol w="2243946">
                  <a:extLst>
                    <a:ext uri="{9D8B030D-6E8A-4147-A177-3AD203B41FA5}">
                      <a16:colId xmlns:a16="http://schemas.microsoft.com/office/drawing/2014/main" val="261996295"/>
                    </a:ext>
                  </a:extLst>
                </a:gridCol>
              </a:tblGrid>
              <a:tr h="84336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Medication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Dose/Frequency/duration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Cost/vial</a:t>
                      </a:r>
                    </a:p>
                    <a:p>
                      <a:pPr algn="ctr"/>
                      <a:r>
                        <a:rPr lang="en-US" sz="1600" dirty="0"/>
                        <a:t> (or</a:t>
                      </a:r>
                      <a:r>
                        <a:rPr lang="en-US" sz="1600" baseline="0" dirty="0"/>
                        <a:t> other unit)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Daily Cost per patient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 per patient</a:t>
                      </a:r>
                      <a:r>
                        <a:rPr lang="en-US" sz="1600" baseline="0" dirty="0"/>
                        <a:t> per course of therapy</a:t>
                      </a:r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949989"/>
                  </a:ext>
                </a:extLst>
              </a:tr>
              <a:tr h="803355">
                <a:tc>
                  <a:txBody>
                    <a:bodyPr/>
                    <a:lstStyle/>
                    <a:p>
                      <a:r>
                        <a:rPr lang="en-US" sz="1600" dirty="0"/>
                        <a:t>Brand Name</a:t>
                      </a:r>
                      <a:endParaRPr lang="en-US" sz="1600" baseline="0" dirty="0"/>
                    </a:p>
                    <a:p>
                      <a:r>
                        <a:rPr lang="en-US" sz="1600" baseline="0" dirty="0"/>
                        <a:t>(generic)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__  grams Q__ x ___ days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GPO: </a:t>
                      </a:r>
                    </a:p>
                    <a:p>
                      <a:pPr algn="l"/>
                      <a:r>
                        <a:rPr lang="en-US" sz="1600" dirty="0"/>
                        <a:t>340B: 	</a:t>
                      </a:r>
                    </a:p>
                    <a:p>
                      <a:pPr algn="l"/>
                      <a:r>
                        <a:rPr lang="en-US" sz="1600" dirty="0"/>
                        <a:t>WAC: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</a:rPr>
                        <a:t>GPO: 	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</a:rPr>
                        <a:t>340B: 	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dirty="0">
                          <a:effectLst/>
                        </a:rPr>
                        <a:t>WAC: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GPO: 	</a:t>
                      </a:r>
                    </a:p>
                    <a:p>
                      <a:r>
                        <a:rPr lang="en-US" sz="1600" dirty="0"/>
                        <a:t>340B: 	</a:t>
                      </a:r>
                    </a:p>
                    <a:p>
                      <a:r>
                        <a:rPr lang="en-US" sz="1600" dirty="0"/>
                        <a:t>WAC: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0226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685800" y="4053222"/>
          <a:ext cx="8839200" cy="1845548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685673">
                  <a:extLst>
                    <a:ext uri="{9D8B030D-6E8A-4147-A177-3AD203B41FA5}">
                      <a16:colId xmlns:a16="http://schemas.microsoft.com/office/drawing/2014/main" val="64953854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04779369"/>
                    </a:ext>
                  </a:extLst>
                </a:gridCol>
                <a:gridCol w="1534126">
                  <a:extLst>
                    <a:ext uri="{9D8B030D-6E8A-4147-A177-3AD203B41FA5}">
                      <a16:colId xmlns:a16="http://schemas.microsoft.com/office/drawing/2014/main" val="4177753202"/>
                    </a:ext>
                  </a:extLst>
                </a:gridCol>
                <a:gridCol w="1605217">
                  <a:extLst>
                    <a:ext uri="{9D8B030D-6E8A-4147-A177-3AD203B41FA5}">
                      <a16:colId xmlns:a16="http://schemas.microsoft.com/office/drawing/2014/main" val="2840613462"/>
                    </a:ext>
                  </a:extLst>
                </a:gridCol>
                <a:gridCol w="2261584">
                  <a:extLst>
                    <a:ext uri="{9D8B030D-6E8A-4147-A177-3AD203B41FA5}">
                      <a16:colId xmlns:a16="http://schemas.microsoft.com/office/drawing/2014/main" val="261996295"/>
                    </a:ext>
                  </a:extLst>
                </a:gridCol>
              </a:tblGrid>
              <a:tr h="778748"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  <a:p>
                      <a:pPr algn="ctr"/>
                      <a:r>
                        <a:rPr lang="en-US" sz="1600" dirty="0"/>
                        <a:t>Medication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Dose/Frequency/duration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Cost/vial</a:t>
                      </a:r>
                    </a:p>
                    <a:p>
                      <a:pPr algn="ctr"/>
                      <a:r>
                        <a:rPr lang="en-US" sz="1600" dirty="0"/>
                        <a:t>(or</a:t>
                      </a:r>
                      <a:r>
                        <a:rPr lang="en-US" sz="1600" baseline="0" dirty="0"/>
                        <a:t> other unit)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Daily Cost per patient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Cost per patient per course of therapy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949989"/>
                  </a:ext>
                </a:extLst>
              </a:tr>
              <a:tr h="908539">
                <a:tc>
                  <a:txBody>
                    <a:bodyPr/>
                    <a:lstStyle/>
                    <a:p>
                      <a:r>
                        <a:rPr lang="en-US" sz="1600" dirty="0"/>
                        <a:t>Comparator Med</a:t>
                      </a:r>
                    </a:p>
                    <a:p>
                      <a:r>
                        <a:rPr lang="en-US" sz="1600" dirty="0"/>
                        <a:t>Brand Name</a:t>
                      </a:r>
                      <a:endParaRPr lang="en-US" sz="1600" baseline="0" dirty="0"/>
                    </a:p>
                    <a:p>
                      <a:r>
                        <a:rPr lang="en-US" sz="1600" baseline="0" dirty="0"/>
                        <a:t>(generic)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__  grams Q__ x ___ days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GPO: 	</a:t>
                      </a:r>
                    </a:p>
                    <a:p>
                      <a:r>
                        <a:rPr lang="en-US" sz="1600" dirty="0"/>
                        <a:t>340B: 	</a:t>
                      </a:r>
                    </a:p>
                    <a:p>
                      <a:r>
                        <a:rPr lang="en-US" sz="1600" dirty="0"/>
                        <a:t>WAC:</a:t>
                      </a:r>
                    </a:p>
                    <a:p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GPO: </a:t>
                      </a:r>
                    </a:p>
                    <a:p>
                      <a:r>
                        <a:rPr lang="en-US" sz="1600" dirty="0"/>
                        <a:t>340B: 	</a:t>
                      </a:r>
                    </a:p>
                    <a:p>
                      <a:r>
                        <a:rPr lang="en-US" sz="1600" dirty="0"/>
                        <a:t>WAC:</a:t>
                      </a:r>
                      <a:endParaRPr lang="en-US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GPO: 	</a:t>
                      </a:r>
                    </a:p>
                    <a:p>
                      <a:r>
                        <a:rPr lang="en-US" sz="1600" dirty="0"/>
                        <a:t>340B: 	</a:t>
                      </a:r>
                    </a:p>
                    <a:p>
                      <a:r>
                        <a:rPr lang="en-US" sz="1600" dirty="0"/>
                        <a:t>WAC:</a:t>
                      </a:r>
                      <a:endParaRPr lang="en-US" sz="16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2602260"/>
                  </a:ext>
                </a:extLst>
              </a:tr>
            </a:tbl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8305800" y="469815"/>
            <a:ext cx="3352800" cy="1354217"/>
            <a:chOff x="8305800" y="469815"/>
            <a:chExt cx="3352800" cy="1354217"/>
          </a:xfrm>
        </p:grpSpPr>
        <p:sp>
          <p:nvSpPr>
            <p:cNvPr id="7" name="TextBox 6"/>
            <p:cNvSpPr txBox="1"/>
            <p:nvPr/>
          </p:nvSpPr>
          <p:spPr bwMode="auto">
            <a:xfrm>
              <a:off x="8686800" y="469815"/>
              <a:ext cx="2971800" cy="1354217"/>
            </a:xfrm>
            <a:prstGeom prst="rect">
              <a:avLst/>
            </a:prstGeom>
            <a:noFill/>
            <a:ln w="19050" algn="ctr">
              <a:solidFill>
                <a:schemeClr val="accent4"/>
              </a:solidFill>
              <a:miter lim="800000"/>
              <a:headEnd/>
              <a:tailEnd/>
            </a:ln>
          </p:spPr>
          <p:txBody>
            <a:bodyPr wrap="square" lIns="0" tIns="0" rIns="0" bIns="0" rtlCol="0">
              <a:spAutoFit/>
            </a:bodyPr>
            <a:lstStyle/>
            <a:p>
              <a:pPr marR="0" algn="ctr" defTabSz="6400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0093D0"/>
                </a:buClr>
                <a:buSzPct val="80000"/>
                <a:tabLst/>
              </a:pPr>
              <a:r>
                <a:rPr kumimoji="0" lang="en-US" sz="22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Please round all costs to</a:t>
              </a:r>
              <a:r>
                <a:rPr kumimoji="0" lang="en-US" sz="2200" b="0" i="0" u="none" strike="noStrike" kern="1200" cap="none" spc="0" normalizeH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nearest dollar and justify cost to the right so it is easier to read</a:t>
              </a:r>
              <a:endPara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8305800" y="643114"/>
              <a:ext cx="304800" cy="0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40144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Purchasing Cost and Use - Yearly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65956" y="2131038"/>
          <a:ext cx="10164764" cy="3200400"/>
        </p:xfrm>
        <a:graphic>
          <a:graphicData uri="http://schemas.openxmlformats.org/drawingml/2006/table">
            <a:tbl>
              <a:tblPr firstRow="1" bandRow="1">
                <a:tableStyleId>{793D81CF-94F2-401A-BA57-92F5A7B2D0C5}</a:tableStyleId>
              </a:tblPr>
              <a:tblGrid>
                <a:gridCol w="1860826">
                  <a:extLst>
                    <a:ext uri="{9D8B030D-6E8A-4147-A177-3AD203B41FA5}">
                      <a16:colId xmlns:a16="http://schemas.microsoft.com/office/drawing/2014/main" val="4241088500"/>
                    </a:ext>
                  </a:extLst>
                </a:gridCol>
                <a:gridCol w="2205079">
                  <a:extLst>
                    <a:ext uri="{9D8B030D-6E8A-4147-A177-3AD203B41FA5}">
                      <a16:colId xmlns:a16="http://schemas.microsoft.com/office/drawing/2014/main" val="4154689675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1318745028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246453365"/>
                    </a:ext>
                  </a:extLst>
                </a:gridCol>
                <a:gridCol w="2032953">
                  <a:extLst>
                    <a:ext uri="{9D8B030D-6E8A-4147-A177-3AD203B41FA5}">
                      <a16:colId xmlns:a16="http://schemas.microsoft.com/office/drawing/2014/main" val="10601898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Estimated</a:t>
                      </a:r>
                      <a:r>
                        <a:rPr lang="en-US" baseline="0" dirty="0"/>
                        <a:t> c</a:t>
                      </a:r>
                      <a:r>
                        <a:rPr lang="en-US" dirty="0"/>
                        <a:t>ost per patient per course of therapy</a:t>
                      </a:r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Estimated</a:t>
                      </a:r>
                    </a:p>
                    <a:p>
                      <a:r>
                        <a:rPr lang="en-US" dirty="0"/>
                        <a:t>annual cost (n</a:t>
                      </a:r>
                      <a:r>
                        <a:rPr lang="en-US" baseline="0" dirty="0"/>
                        <a:t>=___</a:t>
                      </a:r>
                      <a:r>
                        <a:rPr lang="en-US" dirty="0"/>
                        <a:t>)</a:t>
                      </a:r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Actual</a:t>
                      </a:r>
                      <a:r>
                        <a:rPr lang="en-US" baseline="0" dirty="0"/>
                        <a:t> cost </a:t>
                      </a:r>
                      <a:r>
                        <a:rPr lang="en-US" dirty="0"/>
                        <a:t>per course of therapy</a:t>
                      </a:r>
                    </a:p>
                    <a:p>
                      <a:endParaRPr lang="en-US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Actual</a:t>
                      </a:r>
                    </a:p>
                    <a:p>
                      <a:r>
                        <a:rPr lang="en-US" dirty="0"/>
                        <a:t>annual cost (n</a:t>
                      </a:r>
                      <a:r>
                        <a:rPr lang="en-US" baseline="0" dirty="0"/>
                        <a:t>=___</a:t>
                      </a:r>
                      <a:r>
                        <a:rPr lang="en-US" dirty="0"/>
                        <a:t>)</a:t>
                      </a:r>
                    </a:p>
                    <a:p>
                      <a:endParaRPr lang="en-US" dirty="0"/>
                    </a:p>
                  </a:txBody>
                  <a:tcPr marL="111650" marR="111650"/>
                </a:tc>
                <a:extLst>
                  <a:ext uri="{0D108BD9-81ED-4DB2-BD59-A6C34878D82A}">
                    <a16:rowId xmlns:a16="http://schemas.microsoft.com/office/drawing/2014/main" val="12086276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Medication</a:t>
                      </a:r>
                      <a:endParaRPr lang="en-US" sz="2000" b="1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GPO: </a:t>
                      </a:r>
                    </a:p>
                    <a:p>
                      <a:r>
                        <a:rPr lang="en-US" sz="2000" dirty="0"/>
                        <a:t>340B: 	</a:t>
                      </a:r>
                    </a:p>
                    <a:p>
                      <a:r>
                        <a:rPr lang="en-US" sz="2000" dirty="0"/>
                        <a:t>WAC:</a:t>
                      </a:r>
                      <a:endParaRPr lang="en-US" sz="2000" b="1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GPO: </a:t>
                      </a:r>
                    </a:p>
                    <a:p>
                      <a:r>
                        <a:rPr lang="en-US" sz="2000" dirty="0"/>
                        <a:t>340B: 	</a:t>
                      </a:r>
                    </a:p>
                    <a:p>
                      <a:r>
                        <a:rPr lang="en-US" sz="2000" dirty="0"/>
                        <a:t>WAC:</a:t>
                      </a:r>
                      <a:endParaRPr lang="en-US" sz="2000" b="1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GPO: </a:t>
                      </a:r>
                    </a:p>
                    <a:p>
                      <a:r>
                        <a:rPr lang="en-US" sz="2000" dirty="0"/>
                        <a:t>340B: 	</a:t>
                      </a:r>
                    </a:p>
                    <a:p>
                      <a:r>
                        <a:rPr lang="en-US" sz="2000" dirty="0"/>
                        <a:t>WAC:</a:t>
                      </a:r>
                      <a:endParaRPr lang="en-US" sz="2000" b="1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GPO: </a:t>
                      </a:r>
                    </a:p>
                    <a:p>
                      <a:r>
                        <a:rPr lang="en-US" sz="2000" dirty="0"/>
                        <a:t>340B: 	</a:t>
                      </a:r>
                    </a:p>
                    <a:p>
                      <a:r>
                        <a:rPr lang="en-US" sz="2000" dirty="0"/>
                        <a:t>WAC:</a:t>
                      </a:r>
                      <a:endParaRPr lang="en-US" sz="2000" b="1" dirty="0"/>
                    </a:p>
                  </a:txBody>
                  <a:tcPr marL="111650" marR="111650"/>
                </a:tc>
                <a:extLst>
                  <a:ext uri="{0D108BD9-81ED-4DB2-BD59-A6C34878D82A}">
                    <a16:rowId xmlns:a16="http://schemas.microsoft.com/office/drawing/2014/main" val="1645091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Comparator Medication</a:t>
                      </a:r>
                      <a:endParaRPr lang="en-US" sz="2000" b="1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GPO: </a:t>
                      </a:r>
                    </a:p>
                    <a:p>
                      <a:r>
                        <a:rPr lang="en-US" sz="2000" dirty="0"/>
                        <a:t>340B: 	</a:t>
                      </a:r>
                    </a:p>
                    <a:p>
                      <a:r>
                        <a:rPr lang="en-US" sz="2000" dirty="0"/>
                        <a:t>WAC:</a:t>
                      </a:r>
                      <a:endParaRPr lang="en-US" sz="2000" b="1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GPO: </a:t>
                      </a:r>
                    </a:p>
                    <a:p>
                      <a:r>
                        <a:rPr lang="en-US" sz="2000" dirty="0"/>
                        <a:t>340B: 	</a:t>
                      </a:r>
                    </a:p>
                    <a:p>
                      <a:r>
                        <a:rPr lang="en-US" sz="2000" dirty="0"/>
                        <a:t>WAC:</a:t>
                      </a:r>
                      <a:endParaRPr lang="en-US" sz="2000" b="1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GPO: </a:t>
                      </a:r>
                    </a:p>
                    <a:p>
                      <a:r>
                        <a:rPr lang="en-US" sz="2000" dirty="0"/>
                        <a:t>340B: 	</a:t>
                      </a:r>
                    </a:p>
                    <a:p>
                      <a:r>
                        <a:rPr lang="en-US" sz="2000" dirty="0"/>
                        <a:t>WAC:</a:t>
                      </a:r>
                      <a:endParaRPr lang="en-US" sz="2000" b="1" dirty="0"/>
                    </a:p>
                  </a:txBody>
                  <a:tcPr marL="111650" marR="111650"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GPO: </a:t>
                      </a:r>
                    </a:p>
                    <a:p>
                      <a:r>
                        <a:rPr lang="en-US" sz="2000" dirty="0"/>
                        <a:t>340B: 	</a:t>
                      </a:r>
                    </a:p>
                    <a:p>
                      <a:r>
                        <a:rPr lang="en-US" sz="2000" dirty="0"/>
                        <a:t>WAC:</a:t>
                      </a:r>
                      <a:endParaRPr lang="en-US" sz="2000" b="1" dirty="0"/>
                    </a:p>
                  </a:txBody>
                  <a:tcPr marL="111650" marR="111650"/>
                </a:tc>
                <a:extLst>
                  <a:ext uri="{0D108BD9-81ED-4DB2-BD59-A6C34878D82A}">
                    <a16:rowId xmlns:a16="http://schemas.microsoft.com/office/drawing/2014/main" val="3292257840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4294967295"/>
          </p:nvPr>
        </p:nvSpPr>
        <p:spPr>
          <a:xfrm>
            <a:off x="10955338" y="6451600"/>
            <a:ext cx="1236662" cy="155575"/>
          </a:xfrm>
          <a:prstGeom prst="rect">
            <a:avLst/>
          </a:prstGeom>
        </p:spPr>
        <p:txBody>
          <a:bodyPr/>
          <a:lstStyle/>
          <a:p>
            <a:fld id="{08C5C635-FA56-4672-BA77-6AA531D97063}" type="datetime1">
              <a:rPr lang="en-US" smtClean="0">
                <a:solidFill>
                  <a:prstClr val="white"/>
                </a:solidFill>
              </a:rPr>
              <a:pPr/>
              <a:t>5/5/2023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4294967295"/>
          </p:nvPr>
        </p:nvSpPr>
        <p:spPr>
          <a:xfrm>
            <a:off x="0" y="6470650"/>
            <a:ext cx="5748338" cy="138113"/>
          </a:xfrm>
          <a:prstGeom prst="rect">
            <a:avLst/>
          </a:prstGeom>
        </p:spPr>
        <p:txBody>
          <a:bodyPr/>
          <a:lstStyle/>
          <a:p>
            <a:r>
              <a:rPr lang="en-US">
                <a:solidFill>
                  <a:prstClr val="white"/>
                </a:solidFill>
              </a:rPr>
              <a:t>Presentation Title and/or Sub Brand Name Here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0" y="6453188"/>
            <a:ext cx="327025" cy="155575"/>
          </a:xfrm>
        </p:spPr>
        <p:txBody>
          <a:bodyPr/>
          <a:lstStyle/>
          <a:p>
            <a:fld id="{7BCC8D0D-EAEC-449D-9161-023DFF90F2E2}" type="slidenum">
              <a:rPr lang="en-US" smtClean="0">
                <a:solidFill>
                  <a:prstClr val="white"/>
                </a:solidFill>
              </a:rPr>
              <a:pPr/>
              <a:t>6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2453482" y="5407688"/>
            <a:ext cx="7086600" cy="61555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r>
              <a:rPr lang="en-US" sz="2000" dirty="0"/>
              <a:t>Difference between estimated and actual annual cost and patient numbers: 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9387682" y="362017"/>
            <a:ext cx="2692796" cy="1538883"/>
            <a:chOff x="9387682" y="362017"/>
            <a:chExt cx="2692796" cy="1538883"/>
          </a:xfrm>
        </p:grpSpPr>
        <p:sp>
          <p:nvSpPr>
            <p:cNvPr id="10" name="TextBox 9"/>
            <p:cNvSpPr txBox="1"/>
            <p:nvPr/>
          </p:nvSpPr>
          <p:spPr bwMode="auto">
            <a:xfrm>
              <a:off x="9753599" y="362017"/>
              <a:ext cx="2326879" cy="1538883"/>
            </a:xfrm>
            <a:prstGeom prst="rect">
              <a:avLst/>
            </a:prstGeom>
            <a:noFill/>
            <a:ln w="19050" algn="ctr">
              <a:solidFill>
                <a:schemeClr val="accent4"/>
              </a:solidFill>
              <a:miter lim="800000"/>
              <a:headEnd/>
              <a:tailEnd/>
            </a:ln>
          </p:spPr>
          <p:txBody>
            <a:bodyPr wrap="square" lIns="0" tIns="0" rIns="0" bIns="0" rtlCol="0">
              <a:spAutoFit/>
            </a:bodyPr>
            <a:lstStyle/>
            <a:p>
              <a:pPr marR="0" algn="ctr" defTabSz="64008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1000"/>
                </a:spcAft>
                <a:buClr>
                  <a:srgbClr val="0093D0"/>
                </a:buClr>
                <a:buSzPct val="80000"/>
                <a:tabLst/>
              </a:pPr>
              <a:r>
                <a:rPr kumimoji="0" lang="en-US" sz="20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Please round all costs to</a:t>
              </a:r>
              <a:r>
                <a:rPr kumimoji="0" lang="en-US" sz="2000" b="0" i="0" u="none" strike="noStrike" kern="1200" cap="none" spc="0" normalizeH="0" noProof="0" dirty="0">
                  <a:ln>
                    <a:noFill/>
                  </a:ln>
                  <a:solidFill>
                    <a:schemeClr val="accent4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 nearest dollar and justify cost to the right so it is easier to read</a:t>
              </a:r>
              <a:endPara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>
              <a:off x="9387682" y="1066800"/>
              <a:ext cx="304800" cy="0"/>
            </a:xfrm>
            <a:prstGeom prst="straightConnector1">
              <a:avLst/>
            </a:prstGeom>
            <a:ln w="28575">
              <a:solidFill>
                <a:schemeClr val="accent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84746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Recommendations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1400" dirty="0"/>
              <a:t>Recommended status on formulary </a:t>
            </a:r>
          </a:p>
          <a:p>
            <a:pPr lvl="1"/>
            <a:r>
              <a:rPr lang="en-US" sz="1400" dirty="0"/>
              <a:t>Maintain on formulary, restriction changes, etc.</a:t>
            </a:r>
          </a:p>
          <a:p>
            <a:r>
              <a:rPr lang="en-US" sz="1400" dirty="0"/>
              <a:t>Recommended changes to prescribing/dispensing workflow </a:t>
            </a:r>
          </a:p>
          <a:p>
            <a:r>
              <a:rPr lang="en-US" sz="1400" dirty="0"/>
              <a:t>Plans for re-assessment or follow-up MUE, if appropriate</a:t>
            </a:r>
          </a:p>
          <a:p>
            <a:pPr lvl="1"/>
            <a:r>
              <a:rPr lang="en-US" sz="1400" dirty="0"/>
              <a:t>Outcome plan to carry out in follow up</a:t>
            </a:r>
          </a:p>
        </p:txBody>
      </p:sp>
    </p:spTree>
    <p:extLst>
      <p:ext uri="{BB962C8B-B14F-4D97-AF65-F5344CB8AC3E}">
        <p14:creationId xmlns:p14="http://schemas.microsoft.com/office/powerpoint/2010/main" val="2871259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B06C791B701C48B0EFB2AEB6B622BC" ma:contentTypeVersion="11" ma:contentTypeDescription="Create a new document." ma:contentTypeScope="" ma:versionID="282e86eaf76db7fd6259a8d018074d2c">
  <xsd:schema xmlns:xsd="http://www.w3.org/2001/XMLSchema" xmlns:xs="http://www.w3.org/2001/XMLSchema" xmlns:p="http://schemas.microsoft.com/office/2006/metadata/properties" xmlns:ns3="248efc72-518a-40cf-b15d-39c39c616ffe" xmlns:ns4="7c8c0693-473c-4af2-95f8-3ffb19cf8168" targetNamespace="http://schemas.microsoft.com/office/2006/metadata/properties" ma:root="true" ma:fieldsID="b56b7ada311a8cfa327a9a4a0eebb665" ns3:_="" ns4:_="">
    <xsd:import namespace="248efc72-518a-40cf-b15d-39c39c616ffe"/>
    <xsd:import namespace="7c8c0693-473c-4af2-95f8-3ffb19cf816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48efc72-518a-40cf-b15d-39c39c616ff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c8c0693-473c-4af2-95f8-3ffb19cf816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8E6FA96-BF42-4E31-9B6D-FDF673D346A0}">
  <ds:schemaRefs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7c8c0693-473c-4af2-95f8-3ffb19cf8168"/>
    <ds:schemaRef ds:uri="248efc72-518a-40cf-b15d-39c39c616ffe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C02657F9-91FA-4976-9ADD-98BC683324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48efc72-518a-40cf-b15d-39c39c616ffe"/>
    <ds:schemaRef ds:uri="7c8c0693-473c-4af2-95f8-3ffb19cf81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B5F73AE-BC1C-4B75-AB28-964E61C643D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830</Words>
  <Application>Microsoft Office PowerPoint</Application>
  <PresentationFormat>Widescreen</PresentationFormat>
  <Paragraphs>157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Wingdings</vt:lpstr>
      <vt:lpstr>Office Theme</vt:lpstr>
      <vt:lpstr>Brand Name® (generic name)</vt:lpstr>
      <vt:lpstr>Background</vt:lpstr>
      <vt:lpstr>Methods</vt:lpstr>
      <vt:lpstr>Results (limit to 1-3 slides if possible)</vt:lpstr>
      <vt:lpstr>Drug Purchasing Cost</vt:lpstr>
      <vt:lpstr>Purchasing Cost and Use - Yearly</vt:lpstr>
      <vt:lpstr>Recommendations</vt:lpstr>
    </vt:vector>
  </TitlesOfParts>
  <Company>ASHP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 Name® (generic name)</dc:title>
  <dc:creator>Angela Raval</dc:creator>
  <cp:lastModifiedBy>Robert Tremmel</cp:lastModifiedBy>
  <cp:revision>4</cp:revision>
  <dcterms:created xsi:type="dcterms:W3CDTF">2020-10-21T17:24:40Z</dcterms:created>
  <dcterms:modified xsi:type="dcterms:W3CDTF">2023-05-05T12:23:03Z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0x0101001DB06C791B701C48B0EFB2AEB6B622BC</vt:lpwstr>
  </property>
</Properties>
</file>